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67" r:id="rId2"/>
    <p:sldId id="2539" r:id="rId3"/>
    <p:sldId id="2541" r:id="rId4"/>
    <p:sldId id="2542" r:id="rId5"/>
    <p:sldId id="2543" r:id="rId6"/>
    <p:sldId id="2556" r:id="rId7"/>
    <p:sldId id="2544" r:id="rId8"/>
    <p:sldId id="2545" r:id="rId9"/>
    <p:sldId id="2557" r:id="rId10"/>
    <p:sldId id="2546" r:id="rId11"/>
    <p:sldId id="2548" r:id="rId12"/>
    <p:sldId id="2549" r:id="rId13"/>
    <p:sldId id="2561" r:id="rId14"/>
    <p:sldId id="2550" r:id="rId15"/>
    <p:sldId id="2563" r:id="rId16"/>
    <p:sldId id="2564" r:id="rId17"/>
    <p:sldId id="2551" r:id="rId18"/>
    <p:sldId id="2553" r:id="rId19"/>
    <p:sldId id="2554" r:id="rId20"/>
    <p:sldId id="2566" r:id="rId21"/>
    <p:sldId id="2567" r:id="rId22"/>
    <p:sldId id="2568" r:id="rId23"/>
    <p:sldId id="2569" r:id="rId2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91689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20.3　数据的离散程度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5" name="yt_shape_13155"/>
          <p:cNvSpPr txBox="1"/>
          <p:nvPr/>
        </p:nvSpPr>
        <p:spPr>
          <a:xfrm>
            <a:off x="4393046" y="735655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3154" name="yt_image_13154" title="H_37.75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771390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57" name="yt_shape_13157"/>
          <p:cNvSpPr txBox="1"/>
          <p:nvPr/>
        </p:nvSpPr>
        <p:spPr>
          <a:xfrm>
            <a:off x="540120" y="130148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郑州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62aff"/>
              </a:rPr>
              <a:t>乙两名战士在相同条件下各射击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每次命中的环数如下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526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51e7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以下说法正确的是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3158" name="yt_table_13158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079731"/>
              </p:ext>
            </p:extLst>
          </p:nvPr>
        </p:nvGraphicFramePr>
        <p:xfrm>
          <a:off x="540085" y="3568268"/>
          <a:ext cx="6802438" cy="2194560"/>
        </p:xfrm>
        <a:graphic>
          <a:graphicData uri="http://schemas.openxmlformats.org/drawingml/2006/table">
            <a:tbl>
              <a:tblPr/>
              <a:tblGrid>
                <a:gridCol w="6802438">
                  <a:extLst>
                    <a:ext uri="{9D8B030D-6E8A-4147-A177-3AD203B41FA5}">
                      <a16:colId xmlns:a16="http://schemas.microsoft.com/office/drawing/2014/main" val="10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甲的平均数大于乙的平均数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甲的方差大于乙的方差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甲的中位数大于乙的中位数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甲的众数大于乙的众数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7866B619-6A94-3E61-3FD5-F450C974A0BD}"/>
              </a:ext>
            </a:extLst>
          </p:cNvPr>
          <p:cNvSpPr txBox="1"/>
          <p:nvPr/>
        </p:nvSpPr>
        <p:spPr>
          <a:xfrm>
            <a:off x="5496772" y="2900603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0" name="yt_shape_13160"/>
          <p:cNvSpPr txBox="1"/>
          <p:nvPr/>
        </p:nvSpPr>
        <p:spPr>
          <a:xfrm>
            <a:off x="540119" y="54000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呼和浩特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如图是某超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市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9ad0f,isEnd"/>
              </a:rPr>
              <a:t>两种水果连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续五天的单价调研情况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较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两种水果的单价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cc08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这五天中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单价平均值高的是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</a:t>
            </a:r>
            <a:r>
              <a:rPr sz="1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种水果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010d1,isEnd"/>
              </a:rPr>
              <a:t>单价较稳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定的是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</a:t>
            </a:r>
            <a:r>
              <a:rPr sz="1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种水果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均填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或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</p:txBody>
      </p:sp>
      <p:grpSp>
        <p:nvGrpSpPr>
          <p:cNvPr id="13161" name="yt_shape_13161" title="H_258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3935850" y="2792216"/>
            <a:ext cx="5298792" cy="3279223"/>
            <a:chOff x="0" y="0"/>
            <a:chExt cx="5298792" cy="3279223"/>
          </a:xfrm>
        </p:grpSpPr>
        <p:pic>
          <p:nvPicPr>
            <p:cNvPr id="2" name="yt_image_13161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298792" cy="2689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63" name="yt_shape_13163" descr="{&quot;rangeId&quot;:0,&quot;IgnoreLineSpacing&quot;:1}"/>
            <p:cNvSpPr txBox="1"/>
            <p:nvPr/>
          </p:nvSpPr>
          <p:spPr>
            <a:xfrm>
              <a:off x="1620923" y="27252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46A964BE-BF2E-113A-B5D2-BE54EE68D3A3}"/>
              </a:ext>
            </a:extLst>
          </p:cNvPr>
          <p:cNvSpPr txBox="1"/>
          <p:nvPr/>
        </p:nvSpPr>
        <p:spPr>
          <a:xfrm>
            <a:off x="6920757" y="1590474"/>
            <a:ext cx="9912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042E854-4898-3942-1AF7-FD3168D516B2}"/>
              </a:ext>
            </a:extLst>
          </p:cNvPr>
          <p:cNvSpPr txBox="1"/>
          <p:nvPr/>
        </p:nvSpPr>
        <p:spPr>
          <a:xfrm>
            <a:off x="2332883" y="2139114"/>
            <a:ext cx="9912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5" name="yt_shape_13165"/>
          <p:cNvSpPr txBox="1"/>
          <p:nvPr/>
        </p:nvSpPr>
        <p:spPr>
          <a:xfrm>
            <a:off x="540119" y="54000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某校积极开展国防知识教育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4da92"/>
              </a:rPr>
              <a:t>乙两班分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别选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名同学参加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国防知识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b1ea2"/>
              </a:rPr>
              <a:t>其预赛成绩如图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13166" name="yt_shape_13166" title="H_303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138536" y="2222118"/>
            <a:ext cx="4501849" cy="3182415"/>
            <a:chOff x="0" y="0"/>
            <a:chExt cx="5447237" cy="3850723"/>
          </a:xfrm>
        </p:grpSpPr>
        <p:pic>
          <p:nvPicPr>
            <p:cNvPr id="2" name="yt_image_13166">
              <a:extLst>
                <a:ext uri="">
                  <a16:creationId xmlns="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447237" cy="3260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68" name="yt_shape_13168" descr="{&quot;rangeId&quot;:0,&quot;IgnoreLineSpacing&quot;:1}"/>
            <p:cNvSpPr txBox="1"/>
            <p:nvPr/>
          </p:nvSpPr>
          <p:spPr>
            <a:xfrm>
              <a:off x="1699666" y="32967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6" name="yt_shape_13170"/>
          <p:cNvSpPr txBox="1"/>
          <p:nvPr/>
        </p:nvSpPr>
        <p:spPr>
          <a:xfrm>
            <a:off x="540000" y="2494478"/>
            <a:ext cx="57900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根据统计图填写下表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7" name="yt_table_13171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571463"/>
              </p:ext>
            </p:extLst>
          </p:nvPr>
        </p:nvGraphicFramePr>
        <p:xfrm>
          <a:off x="540001" y="3251628"/>
          <a:ext cx="6430800" cy="16459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14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3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31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班级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方差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甲班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sz="3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  </a:t>
                      </a:r>
                      <a:r>
                        <a:rPr sz="3000" spc="-100">
                          <a:latin typeface="Times New Roman"/>
                        </a:rPr>
                        <a:t>⁠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  <a:sym typeface=",isEnd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sz="3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  </a:t>
                      </a:r>
                      <a:r>
                        <a:rPr sz="3000" spc="-100">
                          <a:latin typeface="Times New Roman"/>
                        </a:rPr>
                        <a:t>⁠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sz="3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  </a:t>
                      </a:r>
                      <a:r>
                        <a:rPr sz="3000" spc="-100">
                          <a:latin typeface="Times New Roman"/>
                        </a:rPr>
                        <a:t>⁠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,isEnd"/>
                        </a:rPr>
                        <a:t>乙班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  <a:sym typeface=",isEnd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sz="3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lang="en-US" sz="3000" u="sng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</a:t>
                      </a:r>
                      <a:r>
                        <a:rPr sz="3000" u="sng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sz="3000" spc="-100">
                          <a:latin typeface="Times New Roman"/>
                        </a:rPr>
                        <a:t>⁠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  <a:sym typeface=",isEnd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  <a:sym typeface=",isEnd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F986D636-7FF4-00E1-F1C4-8275891A6CE7}"/>
              </a:ext>
            </a:extLst>
          </p:cNvPr>
          <p:cNvSpPr txBox="1"/>
          <p:nvPr/>
        </p:nvSpPr>
        <p:spPr>
          <a:xfrm>
            <a:off x="1847705" y="376924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8</a:t>
            </a:r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.</a:t>
            </a:r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5</a:t>
            </a: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AB1472E-C266-B8F3-1227-FB6A8CF008AC}"/>
              </a:ext>
            </a:extLst>
          </p:cNvPr>
          <p:cNvSpPr txBox="1"/>
          <p:nvPr/>
        </p:nvSpPr>
        <p:spPr>
          <a:xfrm>
            <a:off x="4511890" y="376924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8</a:t>
            </a:r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.</a:t>
            </a:r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5</a:t>
            </a: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78864EC-691C-D3B3-C0E8-6C1EC464C1EA}"/>
              </a:ext>
            </a:extLst>
          </p:cNvPr>
          <p:cNvSpPr txBox="1"/>
          <p:nvPr/>
        </p:nvSpPr>
        <p:spPr>
          <a:xfrm>
            <a:off x="5896310" y="379064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0</a:t>
            </a:r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.</a:t>
            </a:r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7</a:t>
            </a: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A275B32-CCF7-58A5-722B-86408ECA2F93}"/>
              </a:ext>
            </a:extLst>
          </p:cNvPr>
          <p:cNvSpPr txBox="1"/>
          <p:nvPr/>
        </p:nvSpPr>
        <p:spPr>
          <a:xfrm>
            <a:off x="3435023" y="4370858"/>
            <a:ext cx="4086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8</a:t>
            </a:r>
            <a:endParaRPr lang="zh-CN" altLang="en-US" sz="3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  <p:bldP spid="10" grpId="0" build="allAtOnce"/>
      <p:bldP spid="1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3" name="yt_shape_13173"/>
          <p:cNvSpPr txBox="1"/>
          <p:nvPr/>
        </p:nvSpPr>
        <p:spPr>
          <a:xfrm>
            <a:off x="540000" y="836820"/>
            <a:ext cx="1019189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判断哪个班的成绩比较稳定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3174" name="yt_shape_13174"/>
          <p:cNvSpPr txBox="1"/>
          <p:nvPr/>
        </p:nvSpPr>
        <p:spPr>
          <a:xfrm>
            <a:off x="540120" y="144160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甲班与乙班的平均数相同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均为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5b99f"/>
              </a:rPr>
              <a:t>但甲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班的方差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小于乙班的方差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8_c95fe"/>
              </a:rPr>
              <a:t>所以甲班的成绩比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较稳定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4" name="yt_shape_13166" title="H_303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295875" y="2743574"/>
            <a:ext cx="4501849" cy="3182415"/>
            <a:chOff x="0" y="0"/>
            <a:chExt cx="5447237" cy="3850723"/>
          </a:xfrm>
        </p:grpSpPr>
        <p:pic>
          <p:nvPicPr>
            <p:cNvPr id="5" name="yt_image_13166">
              <a:extLst>
                <a:ext uri="">
                  <a16:creationId xmlns="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447237" cy="3260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3168" descr="{&quot;rangeId&quot;:0,&quot;IgnoreLineSpacing&quot;:1}"/>
            <p:cNvSpPr txBox="1"/>
            <p:nvPr/>
          </p:nvSpPr>
          <p:spPr>
            <a:xfrm>
              <a:off x="1699666" y="32967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7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5" name="yt_shape_13175"/>
          <p:cNvSpPr txBox="1"/>
          <p:nvPr/>
        </p:nvSpPr>
        <p:spPr>
          <a:xfrm>
            <a:off x="540119" y="557075"/>
            <a:ext cx="11492915" cy="57246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学校为了让同学们走向操场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积极参加体育锻炼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5a41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启动了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学生阳光体育运动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dd77f"/>
              </a:rPr>
              <a:t>张明和李亮在体育运动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中报名参加了百米训练小组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在近几次百米训练中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e104"/>
              </a:rPr>
              <a:t>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练对他们两人的测试成绩进行了统计和分析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7d891"/>
              </a:rPr>
              <a:t>请根据图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22800" b="0" i="0" u="none" smtClean="0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 smtClean="0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               </a:t>
            </a:r>
            <a:r>
              <a:rPr lang="en-US" altLang="zh-CN" sz="200" b="0" i="0" u="none" smtClean="0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endParaRPr lang="en-US" altLang="zh-CN" sz="200" b="0" i="0" u="none">
              <a:solidFill>
                <a:srgbClr val="1EE3CF"/>
              </a:solidFill>
              <a:effectLst/>
              <a:latin typeface="Times New Roman" pitchFamily="2"/>
              <a:ea typeface="宋体" pitchFamily="2"/>
              <a:sym typeface=""/>
            </a:endParaRPr>
          </a:p>
        </p:txBody>
      </p:sp>
      <p:pic>
        <p:nvPicPr>
          <p:cNvPr id="3" name="yt_shape_1731373238878">
            <a:extLst>
              <a:ext uri="{FF2B5EF4-FFF2-40B4-BE49-F238E27FC236}">
                <a16:creationId xmlns:a16="http://schemas.microsoft.com/office/drawing/2014/main" id="{0FAF2148-01C3-FC86-85A8-2BB903620C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60" y="2780955"/>
            <a:ext cx="4196947" cy="2639871"/>
          </a:xfrm>
          <a:prstGeom prst="rect">
            <a:avLst/>
          </a:prstGeom>
        </p:spPr>
      </p:pic>
      <p:sp>
        <p:nvSpPr>
          <p:cNvPr id="4" name="yt_shape_13175"/>
          <p:cNvSpPr txBox="1"/>
          <p:nvPr/>
        </p:nvSpPr>
        <p:spPr>
          <a:xfrm>
            <a:off x="551615" y="2420519"/>
            <a:ext cx="11492915" cy="123309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3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中的信息解答以下问题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28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          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</a:p>
        </p:txBody>
      </p:sp>
      <p:graphicFrame>
        <p:nvGraphicFramePr>
          <p:cNvPr id="5" name="yt_table_13176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910039"/>
              </p:ext>
            </p:extLst>
          </p:nvPr>
        </p:nvGraphicFramePr>
        <p:xfrm>
          <a:off x="540001" y="3452895"/>
          <a:ext cx="5819718" cy="16459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69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9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2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30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方差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张明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30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13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李亮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13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30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30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yt_shape_13178"/>
          <p:cNvSpPr txBox="1"/>
          <p:nvPr/>
        </p:nvSpPr>
        <p:spPr>
          <a:xfrm>
            <a:off x="263595" y="5467182"/>
            <a:ext cx="90313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李亮测试成绩的中位数为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E571ADC-0078-7999-4D61-A0FA9BF7449A}"/>
              </a:ext>
            </a:extLst>
          </p:cNvPr>
          <p:cNvSpPr txBox="1"/>
          <p:nvPr/>
        </p:nvSpPr>
        <p:spPr>
          <a:xfrm>
            <a:off x="6888055" y="5450933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13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0" name="yt_shape_13180"/>
          <p:cNvSpPr txBox="1"/>
          <p:nvPr/>
        </p:nvSpPr>
        <p:spPr>
          <a:xfrm>
            <a:off x="540120" y="1038392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015ab"/>
              </a:rPr>
              <a:t>计算张明测试成绩的平均数和李亮测试成绩的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方差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81" name="yt_shape_13181"/>
              <p:cNvSpPr txBox="1"/>
              <p:nvPr/>
            </p:nvSpPr>
            <p:spPr>
              <a:xfrm>
                <a:off x="540119" y="2197176"/>
                <a:ext cx="11492915" cy="326243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张明测试成绩的平均数为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秒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李亮测试成绩的方差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48939"/>
                  </a:rPr>
                  <a:t>4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endParaRPr lang="en-US" altLang="zh-CN" sz="36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3de06"/>
                  </a:rPr>
                  <a:t>＋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181" name="yt_shape_131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97176"/>
                <a:ext cx="11492915" cy="3262432"/>
              </a:xfrm>
              <a:prstGeom prst="rect">
                <a:avLst/>
              </a:prstGeom>
              <a:blipFill>
                <a:blip r:embed="rId2"/>
                <a:stretch>
                  <a:fillRect l="-2440" t="-5037" b="-242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shape_1731373238878">
            <a:extLst>
              <a:ext uri="{FF2B5EF4-FFF2-40B4-BE49-F238E27FC236}">
                <a16:creationId xmlns:a16="http://schemas.microsoft.com/office/drawing/2014/main" id="{0FAF2148-01C3-FC86-85A8-2BB903620C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568" y="3432336"/>
            <a:ext cx="3468551" cy="218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81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3" name="yt_shape_13183"/>
          <p:cNvSpPr txBox="1"/>
          <p:nvPr/>
        </p:nvSpPr>
        <p:spPr>
          <a:xfrm>
            <a:off x="540120" y="796318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30059"/>
              </a:rPr>
              <a:t>现从张明和李亮中选择一名成绩比较稳定的去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参加比赛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若你是他们的教练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应该选择谁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207b"/>
              </a:rPr>
              <a:t>请说明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理由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3184" name="yt_shape_13184"/>
          <p:cNvSpPr txBox="1"/>
          <p:nvPr/>
        </p:nvSpPr>
        <p:spPr>
          <a:xfrm>
            <a:off x="540120" y="250909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选择张明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理由如下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因为张明和李亮测试成绩的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平均数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Times New Roman" pitchFamily="36"/>
              <a:ea typeface="黑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都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4_0458d"/>
              </a:rPr>
              <a:t>张明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4_0458d"/>
              </a:rPr>
              <a:t>测试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成绩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方差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Times New Roman" pitchFamily="36"/>
              <a:ea typeface="黑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004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小于李亮测试成绩的方差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02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74f58"/>
              </a:rPr>
              <a:t>所以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张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明成绩比李亮成绩稳定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因此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选择张明去参加比赛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shape_1731373238878">
            <a:extLst>
              <a:ext uri="{FF2B5EF4-FFF2-40B4-BE49-F238E27FC236}">
                <a16:creationId xmlns:a16="http://schemas.microsoft.com/office/drawing/2014/main" id="{0FAF2148-01C3-FC86-85A8-2BB903620C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130" y="3140980"/>
            <a:ext cx="3468551" cy="218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84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6" name="yt_shape_13186"/>
          <p:cNvSpPr txBox="1"/>
          <p:nvPr/>
        </p:nvSpPr>
        <p:spPr>
          <a:xfrm>
            <a:off x="540119" y="636992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3185" name="yt_image_13185" title="H_40.12496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657646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88" name="yt_shape_13188"/>
          <p:cNvSpPr txBox="1"/>
          <p:nvPr/>
        </p:nvSpPr>
        <p:spPr>
          <a:xfrm>
            <a:off x="3548027" y="1217904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3189"/>
          <p:cNvSpPr txBox="1"/>
          <p:nvPr/>
        </p:nvSpPr>
        <p:spPr>
          <a:xfrm>
            <a:off x="540120" y="1822573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某班有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一次体能测试后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843c0"/>
              </a:rPr>
              <a:t>老师对测试成绩进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行了统计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由于小亮没有参加本次集体测试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7fcc1"/>
              </a:rPr>
              <a:t>计算其他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人的平均分为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5024b"/>
              </a:rPr>
              <a:t>后来小亮进行了补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关于该班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人的测试成绩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c68b1"/>
              </a:rPr>
              <a:t>下列说法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6" name="yt_table_13190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855560"/>
              </p:ext>
            </p:extLst>
          </p:nvPr>
        </p:nvGraphicFramePr>
        <p:xfrm>
          <a:off x="540085" y="4437070"/>
          <a:ext cx="11172305" cy="1483360"/>
        </p:xfrm>
        <a:graphic>
          <a:graphicData uri="http://schemas.openxmlformats.org/drawingml/2006/table">
            <a:tbl>
              <a:tblPr/>
              <a:tblGrid>
                <a:gridCol w="11172305">
                  <a:extLst>
                    <a:ext uri="{9D8B030D-6E8A-4147-A177-3AD203B41FA5}">
                      <a16:colId xmlns:a16="http://schemas.microsoft.com/office/drawing/2014/main" val="10363"/>
                    </a:ext>
                  </a:extLst>
                </a:gridCol>
              </a:tblGrid>
              <a:tr h="148336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平均分不变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方差变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大</a:t>
                      </a: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    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平均分不变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方差变小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平均分和方差都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不变</a:t>
                      </a: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        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平均分和方差都改变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7A5001DA-5004-44DE-7669-AA38DABE5E00}"/>
              </a:ext>
            </a:extLst>
          </p:cNvPr>
          <p:cNvSpPr txBox="1"/>
          <p:nvPr/>
        </p:nvSpPr>
        <p:spPr>
          <a:xfrm>
            <a:off x="3202834" y="3970327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2" name="yt_shape_13192"/>
          <p:cNvSpPr txBox="1"/>
          <p:nvPr/>
        </p:nvSpPr>
        <p:spPr>
          <a:xfrm>
            <a:off x="540119" y="24180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、…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方差为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7bf28,isEnd"/>
              </a:rPr>
              <a:t>则数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、…、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3b96,isEnd"/>
              </a:rPr>
              <a:t>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差为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453FF72-0F86-06E4-2657-E7CACABDA5D6}"/>
              </a:ext>
            </a:extLst>
          </p:cNvPr>
          <p:cNvSpPr txBox="1"/>
          <p:nvPr/>
        </p:nvSpPr>
        <p:spPr>
          <a:xfrm>
            <a:off x="9579821" y="2919837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FD4716F-EDAE-BB00-0B5B-8A8225A7461C}"/>
              </a:ext>
            </a:extLst>
          </p:cNvPr>
          <p:cNvSpPr txBox="1"/>
          <p:nvPr/>
        </p:nvSpPr>
        <p:spPr>
          <a:xfrm>
            <a:off x="1826471" y="3468477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27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3" name="yt_shape_13193"/>
          <p:cNvSpPr txBox="1"/>
          <p:nvPr/>
        </p:nvSpPr>
        <p:spPr>
          <a:xfrm>
            <a:off x="540119" y="55147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某学校团委在八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九年级各抽取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61679"/>
              </a:rPr>
              <a:t>名团员开展团知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识竞赛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为便于统计成绩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制定了取整数的计分方式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9385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满分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竞赛成绩如图所示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pic>
        <p:nvPicPr>
          <p:cNvPr id="13194" name="yt_image_13194" title="H_230.37495">
            <a:extLst>
              <a:ext uri="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6075" y="2429832"/>
            <a:ext cx="4473455" cy="199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96" name="yt_shape_13196"/>
          <p:cNvSpPr txBox="1"/>
          <p:nvPr/>
        </p:nvSpPr>
        <p:spPr>
          <a:xfrm>
            <a:off x="8023975" y="4581480"/>
            <a:ext cx="2104305" cy="50363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（第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题）</a:t>
            </a:r>
          </a:p>
        </p:txBody>
      </p:sp>
      <p:graphicFrame>
        <p:nvGraphicFramePr>
          <p:cNvPr id="5" name="yt_table_13197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142278"/>
              </p:ext>
            </p:extLst>
          </p:nvPr>
        </p:nvGraphicFramePr>
        <p:xfrm>
          <a:off x="540119" y="2345965"/>
          <a:ext cx="6419942" cy="30175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60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6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4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方差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八年级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竞</a:t>
                      </a:r>
                      <a:endParaRPr lang="en-US" altLang="zh-CN" sz="3600" b="1" i="0" u="none" smtClean="0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楷体" pitchFamily="36"/>
                      </a:endParaRP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赛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九年级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竞</a:t>
                      </a:r>
                      <a:endParaRPr lang="en-US" altLang="zh-CN" sz="3600" b="1" i="0" u="none" smtClean="0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楷体" pitchFamily="36"/>
                      </a:endParaRP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赛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" name="yt_shape_13117"/>
          <p:cNvSpPr txBox="1"/>
          <p:nvPr/>
        </p:nvSpPr>
        <p:spPr>
          <a:xfrm>
            <a:off x="4393046" y="1202984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3116" name="yt_image_13116" title="H_37.75">
            <a:extLst>
              <a:ext uri="">
                <a16:creationId xmlns="" xmlns:mc="http://schemas.openxmlformats.org/markup-compatibility/2006" xmlns:m="http://schemas.openxmlformats.org/officeDocument/2006/math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238719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119" name="yt_shape_13119"/>
              <p:cNvSpPr txBox="1"/>
              <p:nvPr/>
            </p:nvSpPr>
            <p:spPr>
              <a:xfrm>
                <a:off x="540119" y="1768818"/>
                <a:ext cx="11492915" cy="292689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2024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广西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冬季来临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某同学对甲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乙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丙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db071"/>
                  </a:rPr>
                  <a:t>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四个菜市场第四季度的白菜价格进行调查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5_30a68"/>
                  </a:rPr>
                  <a:t>四个菜市场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第四季度白菜的平均价格均为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元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方差分别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_⨹_1_65380"/>
                  </a:rPr>
                  <a:t> </a:t>
                </a:r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/>
                </a:r>
                <a:b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17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丁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d6bc7"/>
                  </a:rPr>
                  <a:t>第四季度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白菜价格最稳定的菜市场是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6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 xmlns:m="http://schemas.openxmlformats.org/officeDocument/2006/math" xmlns:p14="http://schemas.microsoft.com/office/powerpoint/2010/main" xmlns:a16="http://schemas.microsoft.com/office/drawing/2014/main">
          <p:sp>
            <p:nvSpPr>
              <p:cNvPr id="13119" name="yt_shape_13119" descr="{&quot;rangeId&quot;:2,&quot;hasSerialNum&quot;:1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768818"/>
                <a:ext cx="11492915" cy="2926891"/>
              </a:xfrm>
              <a:prstGeom prst="rect">
                <a:avLst/>
              </a:prstGeom>
              <a:blipFill>
                <a:blip r:embed="rId3"/>
                <a:stretch>
                  <a:fillRect l="-2440" t="-5625" b="-8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121" name="yt_table_13121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925984"/>
              </p:ext>
            </p:extLst>
          </p:nvPr>
        </p:nvGraphicFramePr>
        <p:xfrm>
          <a:off x="540085" y="4746497"/>
          <a:ext cx="9794240" cy="548640"/>
        </p:xfrm>
        <a:graphic>
          <a:graphicData uri="http://schemas.openxmlformats.org/drawingml/2006/table">
            <a:tbl>
              <a:tblPr/>
              <a:tblGrid>
                <a:gridCol w="2687955">
                  <a:extLst>
                    <a:ext uri="{9D8B030D-6E8A-4147-A177-3AD203B41FA5}">
                      <a16:colId xmlns:a16="http://schemas.microsoft.com/office/drawing/2014/main" val="10353"/>
                    </a:ext>
                  </a:extLst>
                </a:gridCol>
                <a:gridCol w="2662555">
                  <a:extLst>
                    <a:ext uri="{9D8B030D-6E8A-4147-A177-3AD203B41FA5}">
                      <a16:colId xmlns:a16="http://schemas.microsoft.com/office/drawing/2014/main" val="10354"/>
                    </a:ext>
                  </a:extLst>
                </a:gridCol>
                <a:gridCol w="2687955">
                  <a:extLst>
                    <a:ext uri="{9D8B030D-6E8A-4147-A177-3AD203B41FA5}">
                      <a16:colId xmlns:a16="http://schemas.microsoft.com/office/drawing/2014/main" val="10355"/>
                    </a:ext>
                  </a:extLst>
                </a:gridCol>
                <a:gridCol w="1755775">
                  <a:extLst>
                    <a:ext uri="{9D8B030D-6E8A-4147-A177-3AD203B41FA5}">
                      <a16:colId xmlns:a16="http://schemas.microsoft.com/office/drawing/2014/main" val="103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3A198560-B362-3FB9-227D-1650BEEC889B}"/>
              </a:ext>
            </a:extLst>
          </p:cNvPr>
          <p:cNvSpPr txBox="1"/>
          <p:nvPr/>
        </p:nvSpPr>
        <p:spPr>
          <a:xfrm>
            <a:off x="6873132" y="407195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9" name="yt_shape_13199"/>
          <p:cNvSpPr txBox="1"/>
          <p:nvPr/>
        </p:nvSpPr>
        <p:spPr>
          <a:xfrm>
            <a:off x="540120" y="40479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1_e5d17"/>
              </a:rPr>
              <a:t>你能用成绩的平均数判断哪个年级的成绩比较好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通过计算说明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3200" name="yt_shape_13200"/>
          <p:cNvSpPr txBox="1"/>
          <p:nvPr/>
        </p:nvSpPr>
        <p:spPr>
          <a:xfrm>
            <a:off x="540119" y="1563574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八年级成绩的平均数是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÷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8b817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九年级成绩的平均数是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÷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c4f69"/>
              </a:rPr>
              <a:t>8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两个年级成绩的平均数相等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均为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用平均数无法判断哪个年级的成绩比较好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3194" title="H_230.37495">
            <a:extLst>
              <a:ext uri="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4095" y="2861760"/>
            <a:ext cx="3697070" cy="165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0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1" name="yt_shape_13201"/>
          <p:cNvSpPr txBox="1"/>
          <p:nvPr/>
        </p:nvSpPr>
        <p:spPr>
          <a:xfrm>
            <a:off x="540000" y="859110"/>
            <a:ext cx="9032922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请根据图表中的信息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回答下列问题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：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03" name="yt_shape_13203"/>
              <p:cNvSpPr txBox="1"/>
              <p:nvPr/>
            </p:nvSpPr>
            <p:spPr>
              <a:xfrm>
                <a:off x="540120" y="2068682"/>
                <a:ext cx="11492915" cy="357020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九年级竞赛成绩中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分出现的次数最多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a591e"/>
                  </a:rPr>
                  <a:t>故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众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九年级竞赛成绩的方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差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be598"/>
                  </a:rPr>
                  <a:t>7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7a444"/>
                  </a:rPr>
                  <a:t>－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故答案为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203" name="yt_shape_132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2068682"/>
                <a:ext cx="11492915" cy="3570208"/>
              </a:xfrm>
              <a:prstGeom prst="rect">
                <a:avLst/>
              </a:prstGeom>
              <a:blipFill>
                <a:blip r:embed="rId2"/>
                <a:stretch>
                  <a:fillRect l="-2440" t="-4608" b="-68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D5426A8B-BCD3-A9E6-9CA8-9860378E8B89}"/>
              </a:ext>
            </a:extLst>
          </p:cNvPr>
          <p:cNvSpPr txBox="1"/>
          <p:nvPr/>
        </p:nvSpPr>
        <p:spPr>
          <a:xfrm>
            <a:off x="3526564" y="1360944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51D2F86-088C-EC86-2AE6-1D27104FDE82}"/>
              </a:ext>
            </a:extLst>
          </p:cNvPr>
          <p:cNvSpPr txBox="1"/>
          <p:nvPr/>
        </p:nvSpPr>
        <p:spPr>
          <a:xfrm>
            <a:off x="5914164" y="1360944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3194" title="H_230.37495">
            <a:extLst>
              <a:ext uri="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4387" y="4088950"/>
            <a:ext cx="3697070" cy="165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3" grpId="0" build="allAtOnce"/>
      <p:bldP spid="2" grpId="0" build="allAtOnce"/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5" name="yt_shape_13205"/>
          <p:cNvSpPr txBox="1"/>
          <p:nvPr/>
        </p:nvSpPr>
        <p:spPr>
          <a:xfrm>
            <a:off x="540120" y="1007614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现要给成绩突出的年级颁奖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99983"/>
              </a:rPr>
              <a:t>如果分别从众数和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99983"/>
              </a:rPr>
              <a:t>方差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个角度来分析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你认为应该给哪个年级颁奖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3206" name="yt_shape_13206"/>
          <p:cNvSpPr txBox="1"/>
          <p:nvPr/>
        </p:nvSpPr>
        <p:spPr>
          <a:xfrm>
            <a:off x="540120" y="1988900"/>
            <a:ext cx="1124427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如果从众数角度看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八年级的众数为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8830b"/>
              </a:rPr>
              <a:t>九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8830b"/>
              </a:rPr>
              <a:t>年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级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的众数为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所以应该给九年级颁奖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366d0"/>
              </a:rPr>
              <a:t>如果从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366d0"/>
              </a:rPr>
              <a:t>方差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角度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看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八年级的方差为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九年级的方差为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56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8d15e"/>
              </a:rPr>
              <a:t>，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因为两个年级的平均数相同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9_175ad"/>
              </a:rPr>
              <a:t>九年级的成绩的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9_175ad"/>
              </a:rPr>
              <a:t>波动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小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所以应该给九年级颁奖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1_81e00"/>
              </a:rPr>
              <a:t>故如果分别从众数和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1_81e00"/>
              </a:rPr>
              <a:t>方差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两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个角度来分析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应该给九年级颁奖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3194" title="H_230.37495">
            <a:extLst>
              <a:ext uri="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905" y="3861030"/>
            <a:ext cx="4473455" cy="199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6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7" name="yt_shape_13207"/>
          <p:cNvSpPr txBox="1"/>
          <p:nvPr/>
        </p:nvSpPr>
        <p:spPr>
          <a:xfrm>
            <a:off x="540119" y="100761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若规定成绩为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分获一等奖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分获二等奖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55b1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获三等奖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则哪个年级的获奖率高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3208" name="yt_shape_13208"/>
          <p:cNvSpPr txBox="1"/>
          <p:nvPr/>
        </p:nvSpPr>
        <p:spPr>
          <a:xfrm>
            <a:off x="540000" y="2166398"/>
            <a:ext cx="7377212" cy="332398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八年级的获奖率为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÷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九年级的获奖率为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÷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％＞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九年级的获奖率高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yt_image_13194" title="H_230.37495">
            <a:extLst>
              <a:ext uri="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7212" y="3002633"/>
            <a:ext cx="3697070" cy="165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3" name="yt_shape_13123"/>
          <p:cNvSpPr txBox="1"/>
          <p:nvPr/>
        </p:nvSpPr>
        <p:spPr>
          <a:xfrm>
            <a:off x="540119" y="64486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某班准备从甲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8c938"/>
              </a:rPr>
              <a:t>丁四名同学中选一名最优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秀的参加禁毒知识比赛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下表记录了四人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836ea"/>
              </a:rPr>
              <a:t>次选拔测试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的相关数据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3124" name="yt_table_13124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20164"/>
              </p:ext>
            </p:extLst>
          </p:nvPr>
        </p:nvGraphicFramePr>
        <p:xfrm>
          <a:off x="540000" y="2510011"/>
          <a:ext cx="11111997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01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2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2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2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27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平均分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方差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126" name="yt_shape_13126"/>
          <p:cNvSpPr txBox="1"/>
          <p:nvPr/>
        </p:nvSpPr>
        <p:spPr>
          <a:xfrm>
            <a:off x="540000" y="4699827"/>
            <a:ext cx="72824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根据表中数据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应该选择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3127" name="yt_table_13127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585006"/>
              </p:ext>
            </p:extLst>
          </p:nvPr>
        </p:nvGraphicFramePr>
        <p:xfrm>
          <a:off x="540085" y="5304613"/>
          <a:ext cx="9794240" cy="548640"/>
        </p:xfrm>
        <a:graphic>
          <a:graphicData uri="http://schemas.openxmlformats.org/drawingml/2006/table">
            <a:tbl>
              <a:tblPr/>
              <a:tblGrid>
                <a:gridCol w="2687955">
                  <a:extLst>
                    <a:ext uri="{9D8B030D-6E8A-4147-A177-3AD203B41FA5}">
                      <a16:colId xmlns:a16="http://schemas.microsoft.com/office/drawing/2014/main" val="10357"/>
                    </a:ext>
                  </a:extLst>
                </a:gridCol>
                <a:gridCol w="2662555">
                  <a:extLst>
                    <a:ext uri="{9D8B030D-6E8A-4147-A177-3AD203B41FA5}">
                      <a16:colId xmlns:a16="http://schemas.microsoft.com/office/drawing/2014/main" val="10358"/>
                    </a:ext>
                  </a:extLst>
                </a:gridCol>
                <a:gridCol w="2687955">
                  <a:extLst>
                    <a:ext uri="{9D8B030D-6E8A-4147-A177-3AD203B41FA5}">
                      <a16:colId xmlns:a16="http://schemas.microsoft.com/office/drawing/2014/main" val="10359"/>
                    </a:ext>
                  </a:extLst>
                </a:gridCol>
                <a:gridCol w="1755775">
                  <a:extLst>
                    <a:ext uri="{9D8B030D-6E8A-4147-A177-3AD203B41FA5}">
                      <a16:colId xmlns:a16="http://schemas.microsoft.com/office/drawing/2014/main" val="103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2DBB94CC-11A8-5FC0-2967-E0349D924264}"/>
              </a:ext>
            </a:extLst>
          </p:cNvPr>
          <p:cNvSpPr txBox="1"/>
          <p:nvPr/>
        </p:nvSpPr>
        <p:spPr>
          <a:xfrm>
            <a:off x="6414227" y="465302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129" name="yt_shape_13129"/>
              <p:cNvSpPr txBox="1"/>
              <p:nvPr/>
            </p:nvSpPr>
            <p:spPr>
              <a:xfrm>
                <a:off x="540119" y="1172460"/>
                <a:ext cx="11492915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计算一组数据方差的算式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36635"/>
                  </a:rPr>
                  <a:t>＋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＋…＋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9_70e79"/>
                  </a:rPr>
                  <a:t>由此得到的信息中不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正确的是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6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 xmlns:p14="http://schemas.microsoft.com/office/powerpoint/2010/main" xmlns:a16="http://schemas.microsoft.com/office/drawing/2014/main">
          <p:sp>
            <p:nvSpPr>
              <p:cNvPr id="13129" name="yt_shape_13129" descr="{&quot;rangeId&quot;:4,&quot;pageBreak&quot;:true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72460"/>
                <a:ext cx="11492915" cy="1908215"/>
              </a:xfrm>
              <a:prstGeom prst="rect">
                <a:avLst/>
              </a:prstGeom>
              <a:blipFill>
                <a:blip r:embed="rId2"/>
                <a:stretch>
                  <a:fillRect l="-2440" t="-2556" b="-13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131" name="yt_table_13131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75597"/>
              </p:ext>
            </p:extLst>
          </p:nvPr>
        </p:nvGraphicFramePr>
        <p:xfrm>
          <a:off x="540085" y="3131463"/>
          <a:ext cx="8607425" cy="2194560"/>
        </p:xfrm>
        <a:graphic>
          <a:graphicData uri="http://schemas.openxmlformats.org/drawingml/2006/table">
            <a:tbl>
              <a:tblPr/>
              <a:tblGrid>
                <a:gridCol w="8607425">
                  <a:extLst>
                    <a:ext uri="{9D8B030D-6E8A-4147-A177-3AD203B41FA5}">
                      <a16:colId xmlns:a16="http://schemas.microsoft.com/office/drawing/2014/main" val="103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这组数据中有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个数据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这组数据的平均数是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计算出的方差是一个非负数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当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  <a:r>
                        <a:rPr lang="en-US" altLang="zh-CN" sz="3600" b="1" i="0" u="none" baseline="-2500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增加时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方差的值一定随之增加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6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9BA1AF60-CB2A-76BB-DBCC-D20810BF7B04}"/>
              </a:ext>
            </a:extLst>
          </p:cNvPr>
          <p:cNvSpPr txBox="1"/>
          <p:nvPr/>
        </p:nvSpPr>
        <p:spPr>
          <a:xfrm>
            <a:off x="3202833" y="246677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133" name="yt_shape_13133"/>
              <p:cNvSpPr txBox="1"/>
              <p:nvPr/>
            </p:nvSpPr>
            <p:spPr>
              <a:xfrm>
                <a:off x="540119" y="476795"/>
                <a:ext cx="11316281" cy="288598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）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某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射击运动队进行了五次射击测试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甲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fe609,isEnd"/>
                  </a:rPr>
                  <a:t>乙两名选手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fe609,isEnd"/>
                  </a:rPr>
                  <a:t>的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测试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成绩如图所示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甲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乙两选手成绩的方差分别记</a:t>
                </a:r>
                <a:r>
                  <a:rPr lang="zh-CN" altLang="zh-CN" sz="3600" b="1" i="0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b76ae,isEnd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sz="41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填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＜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或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4a9c2,isEnd"/>
                  </a:rPr>
                  <a:t>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；</a:t>
                </a:r>
              </a:p>
            </p:txBody>
          </p:sp>
        </mc:Choice>
        <mc:Fallback xmlns="">
          <p:sp>
            <p:nvSpPr>
              <p:cNvPr id="13133" name="yt_shape_13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476795"/>
                <a:ext cx="11316281" cy="2885983"/>
              </a:xfrm>
              <a:prstGeom prst="rect">
                <a:avLst/>
              </a:prstGeom>
              <a:blipFill>
                <a:blip r:embed="rId2"/>
                <a:stretch>
                  <a:fillRect l="-2478" t="-5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C3ACB54F-6F37-1588-FB2D-B7221C8D7972}"/>
              </a:ext>
            </a:extLst>
          </p:cNvPr>
          <p:cNvSpPr txBox="1"/>
          <p:nvPr/>
        </p:nvSpPr>
        <p:spPr>
          <a:xfrm>
            <a:off x="6294429" y="1601223"/>
            <a:ext cx="1097661" cy="714579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＞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3136" title="H_334.12497">
            <a:extLst>
              <a:ext uri="">
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4054" y="2348925"/>
            <a:ext cx="4521022" cy="318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yt_shape_13138"/>
          <p:cNvSpPr txBox="1"/>
          <p:nvPr/>
        </p:nvSpPr>
        <p:spPr>
          <a:xfrm>
            <a:off x="4903948" y="5517145"/>
            <a:ext cx="2384103" cy="50363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139" name="yt_shape_13139"/>
              <p:cNvSpPr txBox="1"/>
              <p:nvPr/>
            </p:nvSpPr>
            <p:spPr>
              <a:xfrm>
                <a:off x="540119" y="1547828"/>
                <a:ext cx="11492915" cy="340234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甲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乙两队参加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传承红色基因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5_eead2,isEnd"/>
                  </a:rPr>
                  <a:t>推动绿色发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展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为主题的合唱比赛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每队均由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名队员组成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99be9,isEnd"/>
                  </a:rPr>
                  <a:t>其中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两队队员的平均身高分别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1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1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均为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160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99c58,isEnd"/>
                  </a:rPr>
                  <a:t>两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队队员身高的方差分别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00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a0bf8,isEnd"/>
                  </a:rPr>
                  <a:t>如果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单从队员的身高考虑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3_3299e,isEnd"/>
                  </a:rPr>
                  <a:t>你认为演出形象效果较好的队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</a:t>
                </a:r>
                <a:r>
                  <a:rPr sz="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填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甲队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或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乙队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3139" name="yt_shape_13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547828"/>
                <a:ext cx="11492915" cy="3402342"/>
              </a:xfrm>
              <a:prstGeom prst="rect">
                <a:avLst/>
              </a:prstGeom>
              <a:blipFill>
                <a:blip r:embed="rId2"/>
                <a:stretch>
                  <a:fillRect l="-2440" t="-4839" b="-7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32DEFC9D-4AB6-7B67-4F8A-626CC6283A68}"/>
              </a:ext>
            </a:extLst>
          </p:cNvPr>
          <p:cNvSpPr txBox="1"/>
          <p:nvPr/>
        </p:nvSpPr>
        <p:spPr>
          <a:xfrm>
            <a:off x="1367683" y="4321819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乙队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141" name="yt_shape_13141"/>
              <p:cNvSpPr txBox="1"/>
              <p:nvPr/>
            </p:nvSpPr>
            <p:spPr>
              <a:xfrm>
                <a:off x="540119" y="2294892"/>
                <a:ext cx="11492915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2024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广西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如果一组数据的方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差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7670c,isEnd"/>
                  </a:rPr>
                  <a:t>2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9d53c,isEnd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那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么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的值为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3141" name="yt_shape_13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294892"/>
                <a:ext cx="11492915" cy="1908215"/>
              </a:xfrm>
              <a:prstGeom prst="rect">
                <a:avLst/>
              </a:prstGeom>
              <a:blipFill>
                <a:blip r:embed="rId2"/>
                <a:stretch>
                  <a:fillRect l="-2440" t="-2556" b="-13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66056F7C-9899-5BD8-51F9-DA151A056307}"/>
              </a:ext>
            </a:extLst>
          </p:cNvPr>
          <p:cNvSpPr txBox="1"/>
          <p:nvPr/>
        </p:nvSpPr>
        <p:spPr>
          <a:xfrm>
            <a:off x="4461721" y="3589207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3" name="yt_shape_13143"/>
          <p:cNvSpPr txBox="1"/>
          <p:nvPr/>
        </p:nvSpPr>
        <p:spPr>
          <a:xfrm>
            <a:off x="540119" y="86673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某射击队为从甲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a11ee"/>
              </a:rPr>
              <a:t>乙两名运动员中选拔一人参加比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对他们进行了六次测试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测试成绩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66c9"/>
              </a:rPr>
              <a:t>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3144" name="yt_table_13144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724550"/>
              </p:ext>
            </p:extLst>
          </p:nvPr>
        </p:nvGraphicFramePr>
        <p:xfrm>
          <a:off x="540000" y="2731883"/>
          <a:ext cx="11111996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91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0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0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9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99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99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205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380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次序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平均成绩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①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146" name="yt_shape_13146"/>
          <p:cNvSpPr txBox="1"/>
          <p:nvPr/>
        </p:nvSpPr>
        <p:spPr>
          <a:xfrm>
            <a:off x="540000" y="4921699"/>
            <a:ext cx="1088439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写出表中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表示的数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A3725C8-6AAD-5ADC-E2C5-F0089BA5E88E}"/>
              </a:ext>
            </a:extLst>
          </p:cNvPr>
          <p:cNvSpPr txBox="1"/>
          <p:nvPr/>
        </p:nvSpPr>
        <p:spPr>
          <a:xfrm>
            <a:off x="8019189" y="4874893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312BFA9-515B-7E7A-D4B3-10ED7534E0DC}"/>
              </a:ext>
            </a:extLst>
          </p:cNvPr>
          <p:cNvSpPr txBox="1"/>
          <p:nvPr/>
        </p:nvSpPr>
        <p:spPr>
          <a:xfrm>
            <a:off x="10082939" y="4874893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8" name="yt_shape_13148"/>
          <p:cNvSpPr txBox="1"/>
          <p:nvPr/>
        </p:nvSpPr>
        <p:spPr>
          <a:xfrm>
            <a:off x="540000" y="456475"/>
            <a:ext cx="76431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请计算甲六次测试成绩的方差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49" name="yt_shape_13149"/>
              <p:cNvSpPr txBox="1"/>
              <p:nvPr/>
            </p:nvSpPr>
            <p:spPr>
              <a:xfrm>
                <a:off x="540119" y="1061261"/>
                <a:ext cx="11111999" cy="160043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879de"/>
                  </a:rPr>
                  <a:t>＋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149" name="yt_shape_13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61261"/>
                <a:ext cx="11111999" cy="1600438"/>
              </a:xfrm>
              <a:prstGeom prst="rect">
                <a:avLst/>
              </a:prstGeom>
              <a:blipFill>
                <a:blip r:embed="rId2"/>
                <a:stretch>
                  <a:fillRect l="-2525" t="-3042" b="-83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151" name="yt_shape_13151"/>
          <p:cNvSpPr txBox="1"/>
          <p:nvPr/>
        </p:nvSpPr>
        <p:spPr>
          <a:xfrm>
            <a:off x="540000" y="2712487"/>
            <a:ext cx="76431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你认为推荐谁参加比赛更合适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52" name="yt_shape_13152"/>
              <p:cNvSpPr txBox="1"/>
              <p:nvPr/>
            </p:nvSpPr>
            <p:spPr>
              <a:xfrm>
                <a:off x="540120" y="3317273"/>
                <a:ext cx="11492915" cy="277999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  <a:sym typeface="_⨹_58_70fe4"/>
                          </a:rPr>
                        </m:ctrlPr>
                      </m:dPr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×</m:t>
                        </m:r>
                        <m: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（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𝟏𝟎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𝟗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  <a:sym typeface="_⨹_58_70fe4"/>
                              </a:rPr>
                            </m:ctrlPr>
                          </m:sSupPr>
                          <m:e>
                            <m: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＋</m:t>
                        </m:r>
                        <m: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（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𝟕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𝟗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  <a:sym typeface="_⨹_58_70fe4"/>
                              </a:rPr>
                            </m:ctrlPr>
                          </m:sSupPr>
                          <m:e>
                            <m: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＋</m:t>
                        </m:r>
                        <m: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（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𝟗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  <a:sym typeface="_⨹_58_70fe4"/>
                              </a:rPr>
                            </m:ctrlPr>
                          </m:sSupPr>
                          <m:e>
                            <m: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＋</m:t>
                        </m:r>
                        <m: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（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𝟖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58_70fe4"/>
                          </a:rPr>
                          <m:t>𝟗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  <a:sym typeface="_⨹_58_70fe4"/>
                              </a:rPr>
                            </m:ctrlPr>
                          </m:sSupPr>
                          <m:e>
                            <m: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58_70fe4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推荐甲参加比赛更合适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152" name="yt_shape_13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3317273"/>
                <a:ext cx="11492915" cy="2779992"/>
              </a:xfrm>
              <a:prstGeom prst="rect">
                <a:avLst/>
              </a:prstGeom>
              <a:blipFill>
                <a:blip r:embed="rId3"/>
                <a:stretch>
                  <a:fillRect l="-2440" t="-1754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49" grpId="0" build="allAtOnce"/>
      <p:bldP spid="1315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32</TotalTime>
  <Words>1072</Words>
  <Application>Microsoft Office PowerPoint</Application>
  <PresentationFormat>宽屏</PresentationFormat>
  <Paragraphs>190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100" baseType="lpstr">
      <vt:lpstr>,isEnd</vt:lpstr>
      <vt:lpstr>_⨹_1_36635</vt:lpstr>
      <vt:lpstr>_⨹_1_3cc08,isEnd</vt:lpstr>
      <vt:lpstr>_⨹_1_3de06</vt:lpstr>
      <vt:lpstr>_⨹_1_48939</vt:lpstr>
      <vt:lpstr>_⨹_1_4a9c2,isEnd</vt:lpstr>
      <vt:lpstr>_⨹_1_65380</vt:lpstr>
      <vt:lpstr>_⨹_1_7526d</vt:lpstr>
      <vt:lpstr>_⨹_1_7670c,isEnd</vt:lpstr>
      <vt:lpstr>_⨹_1_7a444</vt:lpstr>
      <vt:lpstr>_⨹_1_7e104</vt:lpstr>
      <vt:lpstr>_⨹_1_866c9</vt:lpstr>
      <vt:lpstr>_⨹_1_879de</vt:lpstr>
      <vt:lpstr>_⨹_1_8b817</vt:lpstr>
      <vt:lpstr>_⨹_1_8d15e</vt:lpstr>
      <vt:lpstr>_⨹_1_93b96,isEnd</vt:lpstr>
      <vt:lpstr>_⨹_1_99c58,isEnd</vt:lpstr>
      <vt:lpstr>_⨹_1_9d53c,isEnd</vt:lpstr>
      <vt:lpstr>_⨹_1_a591e</vt:lpstr>
      <vt:lpstr>_⨹_1_a5a41</vt:lpstr>
      <vt:lpstr>_⨹_1_a9385</vt:lpstr>
      <vt:lpstr>_⨹_1_b76ae,isEnd</vt:lpstr>
      <vt:lpstr>_⨹_1_be598</vt:lpstr>
      <vt:lpstr>_⨹_1_c4f69</vt:lpstr>
      <vt:lpstr>_⨹_1_d51e7</vt:lpstr>
      <vt:lpstr>_⨹_1_db071</vt:lpstr>
      <vt:lpstr>_⨹_1_e55b1</vt:lpstr>
      <vt:lpstr>_⨹_10_99983</vt:lpstr>
      <vt:lpstr>_⨹_10_dd77f</vt:lpstr>
      <vt:lpstr>_⨹_11_81e00</vt:lpstr>
      <vt:lpstr>_⨹_11_8c938</vt:lpstr>
      <vt:lpstr>_⨹_13_3299e,isEnd</vt:lpstr>
      <vt:lpstr>_⨹_14_62aff</vt:lpstr>
      <vt:lpstr>_⨹_14_a11ee</vt:lpstr>
      <vt:lpstr>_⨹_2_5b99f</vt:lpstr>
      <vt:lpstr>_⨹_2_74f58</vt:lpstr>
      <vt:lpstr>_⨹_2_7bf28,isEnd</vt:lpstr>
      <vt:lpstr>_⨹_2_8830b</vt:lpstr>
      <vt:lpstr>_⨹_2_99be9,isEnd</vt:lpstr>
      <vt:lpstr>_⨹_2_a0bf8,isEnd</vt:lpstr>
      <vt:lpstr>_⨹_20_015ab</vt:lpstr>
      <vt:lpstr>_⨹_20_30059</vt:lpstr>
      <vt:lpstr>_⨹_21_e5d17</vt:lpstr>
      <vt:lpstr>_⨹_3_2207b</vt:lpstr>
      <vt:lpstr>_⨹_4_010d1,isEnd</vt:lpstr>
      <vt:lpstr>_⨹_4_0458d</vt:lpstr>
      <vt:lpstr>_⨹_4_4da92</vt:lpstr>
      <vt:lpstr>_⨹_4_7d891</vt:lpstr>
      <vt:lpstr>_⨹_4_7fcc1</vt:lpstr>
      <vt:lpstr>_⨹_4_c68b1</vt:lpstr>
      <vt:lpstr>_⨹_4_d6bc7</vt:lpstr>
      <vt:lpstr>_⨹_5_30a68</vt:lpstr>
      <vt:lpstr>_⨹_5_366d0</vt:lpstr>
      <vt:lpstr>_⨹_5_836ea</vt:lpstr>
      <vt:lpstr>_⨹_5_9ad0f,isEnd</vt:lpstr>
      <vt:lpstr>_⨹_5_eead2,isEnd</vt:lpstr>
      <vt:lpstr>_⨹_58_70fe4</vt:lpstr>
      <vt:lpstr>_⨹_6_fe609,isEnd</vt:lpstr>
      <vt:lpstr>_⨹_7_61679</vt:lpstr>
      <vt:lpstr>_⨹_7_b1ea2</vt:lpstr>
      <vt:lpstr>_⨹_8_5024b</vt:lpstr>
      <vt:lpstr>_⨹_8_843c0</vt:lpstr>
      <vt:lpstr>_⨹_8_c95fe</vt:lpstr>
      <vt:lpstr>_⨹_9_175ad</vt:lpstr>
      <vt:lpstr>_⨹_9_70e79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16</cp:revision>
  <dcterms:created xsi:type="dcterms:W3CDTF">2024-11-12T00:51:32Z</dcterms:created>
  <dcterms:modified xsi:type="dcterms:W3CDTF">2024-11-24T02:51:55Z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